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90" r:id="rId3"/>
    <p:sldId id="287" r:id="rId4"/>
    <p:sldId id="288" r:id="rId5"/>
    <p:sldId id="289" r:id="rId6"/>
    <p:sldId id="291" r:id="rId7"/>
    <p:sldId id="292" r:id="rId8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0" autoAdjust="0"/>
    <p:restoredTop sz="94660"/>
  </p:normalViewPr>
  <p:slideViewPr>
    <p:cSldViewPr>
      <p:cViewPr varScale="1">
        <p:scale>
          <a:sx n="80" d="100"/>
          <a:sy n="80" d="100"/>
        </p:scale>
        <p:origin x="90" y="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02EF6-822B-48A1-A2A2-D8DED31A7B0E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E4CBC-D3D7-4193-AC91-150744CB4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899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E4CBC-D3D7-4193-AC91-150744CB425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807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497288"/>
            <a:ext cx="7543800" cy="1524000"/>
          </a:xfrm>
        </p:spPr>
        <p:txBody>
          <a:bodyPr/>
          <a:lstStyle/>
          <a:p>
            <a:pPr algn="ctr"/>
            <a:r>
              <a:rPr lang="ru-RU" sz="4000" dirty="0">
                <a:solidFill>
                  <a:schemeClr val="bg1"/>
                </a:solidFill>
              </a:rPr>
              <a:t/>
            </a:r>
            <a:br>
              <a:rPr lang="ru-RU" sz="4000" dirty="0">
                <a:solidFill>
                  <a:schemeClr val="bg1"/>
                </a:solidFill>
              </a:rPr>
            </a:br>
            <a:r>
              <a:rPr lang="ru-RU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</a:t>
            </a:r>
            <a:r>
              <a:rPr lang="ru-RU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ЗРЕНИЯ</a:t>
            </a:r>
            <a:endParaRPr lang="ru-RU" sz="4000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pic>
        <p:nvPicPr>
          <p:cNvPr id="6" name="Picture 2" descr="ÐÐ°ÑÑÐ¸Ð½ÐºÐ¸ Ð¿Ð¾ Ð·Ð°Ð¿ÑÐ¾ÑÑ Ð ÐµÐ·Ð¸ÑÑÐ¸Ð²Ð½ÑÐ¹ Ð´Ð°ÑÂ­Â­ÑÐ¸Ðº Ð¿Ð¾Ð»Ð¾Ð¶ÐµÐ½Ð¸Ñ hj,jnj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84" y="846436"/>
            <a:ext cx="7181352" cy="3590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50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ЗРЕНИЯ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175841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NewtonC-Bold"/>
              </a:rPr>
              <a:t>СИСТЕМЫ ТЕХНИЧЕСКОГО </a:t>
            </a:r>
            <a:r>
              <a:rPr lang="ru-RU" b="1" dirty="0" smtClean="0">
                <a:latin typeface="NewtonC-Bold"/>
              </a:rPr>
              <a:t>ЗРЕНИЯ</a:t>
            </a:r>
          </a:p>
          <a:p>
            <a:endParaRPr lang="ru-RU" dirty="0" smtClean="0">
              <a:latin typeface="NewtonC"/>
            </a:endParaRPr>
          </a:p>
          <a:p>
            <a:r>
              <a:rPr lang="ru-RU" dirty="0" smtClean="0">
                <a:latin typeface="NewtonC"/>
              </a:rPr>
              <a:t>В </a:t>
            </a:r>
            <a:r>
              <a:rPr lang="ru-RU" dirty="0">
                <a:latin typeface="NewtonC"/>
              </a:rPr>
              <a:t>робототехнике как и в живом мире основным видом </a:t>
            </a:r>
            <a:r>
              <a:rPr lang="ru-RU" dirty="0" smtClean="0">
                <a:latin typeface="NewtonC"/>
              </a:rPr>
              <a:t>очувствления </a:t>
            </a:r>
            <a:r>
              <a:rPr lang="ru-RU" dirty="0">
                <a:latin typeface="NewtonC"/>
              </a:rPr>
              <a:t>является зрение. Первые системы технического (</a:t>
            </a:r>
            <a:r>
              <a:rPr lang="ru-RU" dirty="0" smtClean="0">
                <a:latin typeface="NewtonC"/>
              </a:rPr>
              <a:t>машинного, компьютерного</a:t>
            </a:r>
            <a:r>
              <a:rPr lang="ru-RU" dirty="0">
                <a:latin typeface="NewtonC"/>
              </a:rPr>
              <a:t>) зрения, нашедшие применение в </a:t>
            </a:r>
            <a:r>
              <a:rPr lang="ru-RU" dirty="0" smtClean="0">
                <a:latin typeface="NewtonC"/>
              </a:rPr>
              <a:t>средствах робототехники</a:t>
            </a:r>
            <a:r>
              <a:rPr lang="ru-RU" dirty="0">
                <a:latin typeface="NewtonC"/>
              </a:rPr>
              <a:t>, копировали органы зрения живых организмов</a:t>
            </a:r>
            <a:r>
              <a:rPr lang="ru-RU" dirty="0" smtClean="0">
                <a:latin typeface="NewtonC"/>
              </a:rPr>
              <a:t>, развиваясь </a:t>
            </a:r>
            <a:r>
              <a:rPr lang="ru-RU" dirty="0">
                <a:latin typeface="NewtonC"/>
              </a:rPr>
              <a:t>в такой последовательности: черно-белые </a:t>
            </a:r>
            <a:r>
              <a:rPr lang="ru-RU" dirty="0" smtClean="0">
                <a:latin typeface="NewtonC"/>
              </a:rPr>
              <a:t>монокулярные </a:t>
            </a:r>
            <a:r>
              <a:rPr lang="ru-RU" dirty="0">
                <a:latin typeface="NewtonC"/>
              </a:rPr>
              <a:t>СТЗ, цветные, стереоскопические и </a:t>
            </a:r>
            <a:r>
              <a:rPr lang="ru-RU" dirty="0" err="1">
                <a:latin typeface="NewtonC"/>
              </a:rPr>
              <a:t>многоракурсные</a:t>
            </a:r>
            <a:r>
              <a:rPr lang="ru-RU" dirty="0">
                <a:latin typeface="NewtonC"/>
              </a:rPr>
              <a:t> с </a:t>
            </a:r>
            <a:r>
              <a:rPr lang="ru-RU" dirty="0" smtClean="0">
                <a:latin typeface="NewtonC"/>
              </a:rPr>
              <a:t>различными </a:t>
            </a:r>
            <a:r>
              <a:rPr lang="ru-RU" dirty="0">
                <a:latin typeface="NewtonC"/>
              </a:rPr>
              <a:t>вариантами аппаратной реализации</a:t>
            </a:r>
            <a:r>
              <a:rPr lang="ru-RU" dirty="0" smtClean="0">
                <a:latin typeface="NewtonC"/>
              </a:rPr>
              <a:t>. Первое </a:t>
            </a:r>
            <a:r>
              <a:rPr lang="ru-RU" dirty="0">
                <a:latin typeface="NewtonC"/>
              </a:rPr>
              <a:t>устойчивое применение в робототехнике СТЗ </a:t>
            </a:r>
            <a:r>
              <a:rPr lang="ru-RU" dirty="0" smtClean="0">
                <a:latin typeface="NewtonC"/>
              </a:rPr>
              <a:t>получили </a:t>
            </a:r>
            <a:r>
              <a:rPr lang="ru-RU" dirty="0">
                <a:latin typeface="NewtonC"/>
              </a:rPr>
              <a:t>в системах управления манипуляторов и мобильных </a:t>
            </a:r>
            <a:r>
              <a:rPr lang="ru-RU" dirty="0" smtClean="0">
                <a:latin typeface="NewtonC"/>
              </a:rPr>
              <a:t>роботов от </a:t>
            </a:r>
            <a:r>
              <a:rPr lang="ru-RU" dirty="0">
                <a:latin typeface="NewtonC"/>
              </a:rPr>
              <a:t>человека-оператора. Так, в 70–80-е годы прошлого </a:t>
            </a:r>
            <a:r>
              <a:rPr lang="ru-RU" dirty="0" smtClean="0">
                <a:latin typeface="NewtonC"/>
              </a:rPr>
              <a:t>столетия в </a:t>
            </a:r>
            <a:r>
              <a:rPr lang="ru-RU" dirty="0">
                <a:latin typeface="NewtonC"/>
              </a:rPr>
              <a:t>ЦНИИ РТК были созданы такие системы управления для </a:t>
            </a:r>
            <a:r>
              <a:rPr lang="ru-RU" dirty="0" smtClean="0">
                <a:latin typeface="NewtonC"/>
              </a:rPr>
              <a:t>подводных </a:t>
            </a:r>
            <a:r>
              <a:rPr lang="ru-RU" dirty="0">
                <a:latin typeface="NewtonC"/>
              </a:rPr>
              <a:t>роботов различного назначения.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592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ЗРЕНИЯ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04664"/>
            <a:ext cx="850783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latin typeface="TimesNewRoman"/>
              </a:rPr>
              <a:t>Под техническим зрением в робототехнике понимают процесс</a:t>
            </a:r>
            <a:r>
              <a:rPr lang="en-US" dirty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восприятия роботом окружающих объектов с помощью датчиков</a:t>
            </a:r>
            <a:r>
              <a:rPr lang="en-US" dirty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оптической информации, оценки местоположения объектов и их</a:t>
            </a:r>
            <a:r>
              <a:rPr lang="en-US" dirty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распознавания на основе полученной видеоинформации. Системы</a:t>
            </a:r>
            <a:r>
              <a:rPr lang="en-US" dirty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технического зрения (СТЗ) состоят из датчиков оптической информации (ДОИ) и средств обработки и анализа изображения и других</a:t>
            </a:r>
            <a:r>
              <a:rPr lang="en-US" dirty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устройств. Средства обработки и анализа изображения реализуются</a:t>
            </a:r>
            <a:r>
              <a:rPr lang="en-US" dirty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на </a:t>
            </a:r>
            <a:r>
              <a:rPr lang="ru-RU" dirty="0" err="1">
                <a:latin typeface="TimesNewRoman"/>
              </a:rPr>
              <a:t>микроЭВМ</a:t>
            </a:r>
            <a:r>
              <a:rPr lang="ru-RU" dirty="0">
                <a:latin typeface="TimesNewRoman"/>
              </a:rPr>
              <a:t> или микропроцессорах. Разработке СТЗ придается</a:t>
            </a:r>
            <a:r>
              <a:rPr lang="en-US" dirty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большое значение во всех развитых странах мира. Бурно растет рынок СТЗ.</a:t>
            </a:r>
            <a:r>
              <a:rPr lang="en-US" dirty="0">
                <a:latin typeface="TimesNewRoman"/>
              </a:rPr>
              <a:t> </a:t>
            </a:r>
            <a:endParaRPr lang="ru-RU" dirty="0" smtClean="0">
              <a:latin typeface="TimesNewRoman"/>
            </a:endParaRPr>
          </a:p>
          <a:p>
            <a:pPr indent="457200" algn="just"/>
            <a:r>
              <a:rPr lang="ru-RU" dirty="0" smtClean="0">
                <a:latin typeface="TimesNewRoman"/>
              </a:rPr>
              <a:t>Система </a:t>
            </a:r>
            <a:r>
              <a:rPr lang="ru-RU" dirty="0">
                <a:latin typeface="TimesNewRoman"/>
              </a:rPr>
              <a:t>технического зрения в общем случае должна обеспечивать: </a:t>
            </a:r>
            <a:endParaRPr lang="ru-RU" dirty="0" smtClean="0">
              <a:latin typeface="TimesNewRoman"/>
            </a:endParaRP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NewRoman"/>
              </a:rPr>
              <a:t>восприятие </a:t>
            </a:r>
            <a:r>
              <a:rPr lang="ru-RU" dirty="0">
                <a:latin typeface="TimesNewRoman"/>
              </a:rPr>
              <a:t>(регистрацию) первичной информации – исходного изображения; </a:t>
            </a:r>
            <a:endParaRPr lang="ru-RU" dirty="0" smtClean="0">
              <a:latin typeface="TimesNewRoman"/>
            </a:endParaRP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NewRoman"/>
              </a:rPr>
              <a:t>формирование </a:t>
            </a:r>
            <a:r>
              <a:rPr lang="ru-RU" dirty="0">
                <a:latin typeface="TimesNewRoman"/>
              </a:rPr>
              <a:t>модели ситуации на основе</a:t>
            </a:r>
            <a:r>
              <a:rPr lang="en-US" dirty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первичной зрительной информации для последующей обработки</a:t>
            </a:r>
            <a:r>
              <a:rPr lang="en-US" dirty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(аналоговая картинная модель, цифровая модель и т.п.); </a:t>
            </a:r>
            <a:endParaRPr lang="ru-RU" dirty="0" smtClean="0">
              <a:latin typeface="TimesNewRoman"/>
            </a:endParaRP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NewRoman"/>
              </a:rPr>
              <a:t>поиск</a:t>
            </a:r>
            <a:r>
              <a:rPr lang="en-US" dirty="0" smtClean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объектов; </a:t>
            </a:r>
            <a:endParaRPr lang="ru-RU" dirty="0" smtClean="0">
              <a:latin typeface="TimesNewRoman"/>
            </a:endParaRP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NewRoman"/>
              </a:rPr>
              <a:t>классификацию </a:t>
            </a:r>
            <a:r>
              <a:rPr lang="ru-RU" dirty="0">
                <a:latin typeface="TimesNewRoman"/>
              </a:rPr>
              <a:t>объектов; </a:t>
            </a:r>
            <a:endParaRPr lang="ru-RU" dirty="0" smtClean="0">
              <a:latin typeface="TimesNewRoman"/>
            </a:endParaRP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NewRoman"/>
              </a:rPr>
              <a:t>определение </a:t>
            </a:r>
            <a:r>
              <a:rPr lang="ru-RU" dirty="0">
                <a:latin typeface="TimesNewRoman"/>
              </a:rPr>
              <a:t>местонахождения объектов в рабочей зоне; </a:t>
            </a:r>
            <a:endParaRPr lang="ru-RU" dirty="0" smtClean="0">
              <a:latin typeface="TimesNewRoman"/>
            </a:endParaRP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NewRoman"/>
              </a:rPr>
              <a:t>определение </a:t>
            </a:r>
            <a:r>
              <a:rPr lang="ru-RU" dirty="0">
                <a:latin typeface="TimesNewRoman"/>
              </a:rPr>
              <a:t>ориентации объектов</a:t>
            </a:r>
            <a:r>
              <a:rPr lang="en-US" dirty="0">
                <a:latin typeface="TimesNewRoman"/>
              </a:rPr>
              <a:t> </a:t>
            </a:r>
            <a:r>
              <a:rPr lang="ru-RU" dirty="0">
                <a:latin typeface="TimesNewRoman"/>
              </a:rPr>
              <a:t>в пространстве или на плоскости; </a:t>
            </a:r>
            <a:endParaRPr lang="ru-RU" dirty="0" smtClean="0">
              <a:latin typeface="TimesNewRoman"/>
            </a:endParaRP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NewRoman"/>
              </a:rPr>
              <a:t>измерение </a:t>
            </a:r>
            <a:r>
              <a:rPr lang="ru-RU" dirty="0">
                <a:latin typeface="TimesNewRoman"/>
              </a:rPr>
              <a:t>характерных параметров объекта или совокупности объектов (числа объектов, геометрических размеров, площади, цвета и т.п.).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106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ЗРЕНИЯ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05" y="487770"/>
            <a:ext cx="7490303" cy="560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991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ЗРЕНИЯ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95" y="404665"/>
            <a:ext cx="8978001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53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ЗРЕНИЯ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004535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NewtonC"/>
              </a:rPr>
              <a:t>СТЗ могут быть</a:t>
            </a:r>
          </a:p>
          <a:p>
            <a:r>
              <a:rPr lang="ru-RU" dirty="0">
                <a:latin typeface="NewtonC"/>
              </a:rPr>
              <a:t>— одномерными (линейка), двух- и трехмерными;</a:t>
            </a:r>
          </a:p>
          <a:p>
            <a:r>
              <a:rPr lang="ru-RU" dirty="0">
                <a:latin typeface="NewtonC"/>
              </a:rPr>
              <a:t>— монохромными (полутоновыми, черно-белыми);</a:t>
            </a:r>
          </a:p>
          <a:p>
            <a:r>
              <a:rPr lang="ru-RU" dirty="0">
                <a:latin typeface="NewtonC"/>
              </a:rPr>
              <a:t>— цветными.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9701" y="2660719"/>
            <a:ext cx="83207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NewtonC"/>
              </a:rPr>
              <a:t>На </a:t>
            </a:r>
            <a:r>
              <a:rPr lang="ru-RU" dirty="0" smtClean="0">
                <a:latin typeface="NewtonC"/>
              </a:rPr>
              <a:t>рисунке внизу показан </a:t>
            </a:r>
            <a:r>
              <a:rPr lang="ru-RU" dirty="0">
                <a:latin typeface="NewtonC"/>
              </a:rPr>
              <a:t>типовой состав СТЗ: датчик (</a:t>
            </a:r>
            <a:r>
              <a:rPr lang="ru-RU" dirty="0" smtClean="0">
                <a:latin typeface="NewtonC"/>
              </a:rPr>
              <a:t>сенсор) изображения</a:t>
            </a:r>
            <a:r>
              <a:rPr lang="ru-RU" dirty="0">
                <a:latin typeface="NewtonC"/>
              </a:rPr>
              <a:t>, устройство предобработки (последнее может </a:t>
            </a:r>
            <a:r>
              <a:rPr lang="ru-RU" dirty="0" smtClean="0">
                <a:latin typeface="NewtonC"/>
              </a:rPr>
              <a:t>быть объединено </a:t>
            </a:r>
            <a:r>
              <a:rPr lang="ru-RU" dirty="0">
                <a:latin typeface="NewtonC"/>
              </a:rPr>
              <a:t>с датчиком в цифровой датчик) и процессор, </a:t>
            </a:r>
            <a:r>
              <a:rPr lang="ru-RU" dirty="0" smtClean="0">
                <a:latin typeface="NewtonC"/>
              </a:rPr>
              <a:t>выходная информация </a:t>
            </a:r>
            <a:r>
              <a:rPr lang="ru-RU" dirty="0">
                <a:latin typeface="NewtonC"/>
              </a:rPr>
              <a:t>от которого поступает в систему </a:t>
            </a:r>
            <a:r>
              <a:rPr lang="ru-RU" dirty="0" smtClean="0">
                <a:latin typeface="NewtonC"/>
              </a:rPr>
              <a:t>управления и </a:t>
            </a:r>
            <a:r>
              <a:rPr lang="ru-RU" dirty="0">
                <a:latin typeface="NewtonC"/>
              </a:rPr>
              <a:t>к человеку-оператору для дальнейшего использования.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611" y="4416522"/>
            <a:ext cx="6641727" cy="88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481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СИСТЕМЫ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ЗРЕНИЯ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992917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NewtonC"/>
              </a:rPr>
              <a:t>Основной тип СТЗ — это однопроцессорные системы, </a:t>
            </a:r>
            <a:r>
              <a:rPr lang="ru-RU" dirty="0" smtClean="0">
                <a:latin typeface="NewtonC"/>
              </a:rPr>
              <a:t>например</a:t>
            </a:r>
            <a:r>
              <a:rPr lang="ru-RU" dirty="0">
                <a:latin typeface="NewtonC"/>
              </a:rPr>
              <a:t>, на базе персонального компьютера. Предобработка </a:t>
            </a:r>
            <a:r>
              <a:rPr lang="ru-RU" dirty="0" smtClean="0">
                <a:latin typeface="NewtonC"/>
              </a:rPr>
              <a:t>осуществляется </a:t>
            </a:r>
            <a:r>
              <a:rPr lang="ru-RU" dirty="0">
                <a:latin typeface="NewtonC"/>
              </a:rPr>
              <a:t>специальным устройством ввода (цифровая плата с </a:t>
            </a:r>
            <a:r>
              <a:rPr lang="ru-RU" dirty="0" smtClean="0">
                <a:latin typeface="NewtonC"/>
              </a:rPr>
              <a:t>памятью </a:t>
            </a:r>
            <a:r>
              <a:rPr lang="ru-RU" dirty="0">
                <a:latin typeface="NewtonC"/>
              </a:rPr>
              <a:t>изображения). Для повышения быстродействия особенно </a:t>
            </a:r>
            <a:r>
              <a:rPr lang="ru-RU" dirty="0" smtClean="0">
                <a:latin typeface="NewtonC"/>
              </a:rPr>
              <a:t>при работе </a:t>
            </a:r>
            <a:r>
              <a:rPr lang="ru-RU" dirty="0">
                <a:latin typeface="NewtonC"/>
              </a:rPr>
              <a:t>с достаточно сложными изображениями переходят к </a:t>
            </a:r>
            <a:r>
              <a:rPr lang="ru-RU" dirty="0" smtClean="0">
                <a:latin typeface="NewtonC"/>
              </a:rPr>
              <a:t>многопроцессорным </a:t>
            </a:r>
            <a:r>
              <a:rPr lang="ru-RU" dirty="0">
                <a:latin typeface="NewtonC"/>
              </a:rPr>
              <a:t>системам с разделением задач на подзадачи, </a:t>
            </a:r>
            <a:r>
              <a:rPr lang="ru-RU" dirty="0" smtClean="0">
                <a:latin typeface="NewtonC"/>
              </a:rPr>
              <a:t>которые можно </a:t>
            </a:r>
            <a:r>
              <a:rPr lang="ru-RU" dirty="0">
                <a:latin typeface="NewtonC"/>
              </a:rPr>
              <a:t>решать параллельно. Существуют СТЗ и с </a:t>
            </a:r>
            <a:r>
              <a:rPr lang="ru-RU" dirty="0" smtClean="0">
                <a:latin typeface="NewtonC"/>
              </a:rPr>
              <a:t>последовательной (</a:t>
            </a:r>
            <a:r>
              <a:rPr lang="ru-RU" dirty="0">
                <a:latin typeface="NewtonC"/>
              </a:rPr>
              <a:t>конвейерной) структурой. Они применяются для обработки </a:t>
            </a:r>
            <a:r>
              <a:rPr lang="ru-RU" dirty="0" smtClean="0">
                <a:latin typeface="NewtonC"/>
              </a:rPr>
              <a:t>больших </a:t>
            </a:r>
            <a:r>
              <a:rPr lang="ru-RU" dirty="0">
                <a:latin typeface="NewtonC"/>
              </a:rPr>
              <a:t>массивов данных за длительный период времени.</a:t>
            </a:r>
          </a:p>
          <a:p>
            <a:r>
              <a:rPr lang="ru-RU" dirty="0">
                <a:latin typeface="NewtonC"/>
              </a:rPr>
              <a:t>В компьютерах используется </a:t>
            </a:r>
            <a:r>
              <a:rPr lang="ru-RU" b="1" dirty="0">
                <a:latin typeface="NewtonC-Bold"/>
              </a:rPr>
              <a:t>цифровое изображение</a:t>
            </a:r>
            <a:r>
              <a:rPr lang="ru-RU" dirty="0">
                <a:latin typeface="NewtonC"/>
              </a:rPr>
              <a:t>, </a:t>
            </a:r>
            <a:r>
              <a:rPr lang="ru-RU" dirty="0" smtClean="0">
                <a:latin typeface="NewtonC"/>
              </a:rPr>
              <a:t>которое представляет </a:t>
            </a:r>
            <a:r>
              <a:rPr lang="ru-RU" dirty="0">
                <a:latin typeface="NewtonC"/>
              </a:rPr>
              <a:t>собой полученную от датчиков изображения </a:t>
            </a:r>
            <a:r>
              <a:rPr lang="ru-RU" dirty="0" smtClean="0">
                <a:latin typeface="NewtonC"/>
              </a:rPr>
              <a:t>совокупность </a:t>
            </a:r>
            <a:r>
              <a:rPr lang="ru-RU" dirty="0">
                <a:latin typeface="NewtonC"/>
              </a:rPr>
              <a:t>строк и столбцов пикселов (</a:t>
            </a:r>
            <a:r>
              <a:rPr lang="ru-RU" dirty="0" err="1">
                <a:latin typeface="NewtonC"/>
              </a:rPr>
              <a:t>pixels</a:t>
            </a:r>
            <a:r>
              <a:rPr lang="ru-RU" dirty="0">
                <a:latin typeface="NewtonC"/>
              </a:rPr>
              <a:t> — сокращение </a:t>
            </a:r>
            <a:r>
              <a:rPr lang="ru-RU" dirty="0" smtClean="0">
                <a:latin typeface="NewtonC"/>
              </a:rPr>
              <a:t>слов </a:t>
            </a:r>
            <a:r>
              <a:rPr lang="ru-RU" dirty="0" err="1" smtClean="0">
                <a:latin typeface="NewtonC"/>
              </a:rPr>
              <a:t>picture</a:t>
            </a:r>
            <a:r>
              <a:rPr lang="ru-RU" dirty="0" smtClean="0">
                <a:latin typeface="NewtonC"/>
              </a:rPr>
              <a:t> </a:t>
            </a:r>
            <a:r>
              <a:rPr lang="ru-RU" dirty="0" err="1">
                <a:latin typeface="NewtonC"/>
              </a:rPr>
              <a:t>element</a:t>
            </a:r>
            <a:r>
              <a:rPr lang="ru-RU" dirty="0">
                <a:latin typeface="NewtonC"/>
              </a:rPr>
              <a:t> — элемент изображения), предварительно </a:t>
            </a:r>
            <a:r>
              <a:rPr lang="ru-RU" dirty="0" smtClean="0">
                <a:latin typeface="NewtonC"/>
              </a:rPr>
              <a:t>преобразованных </a:t>
            </a:r>
            <a:r>
              <a:rPr lang="ru-RU" dirty="0">
                <a:latin typeface="NewtonC"/>
              </a:rPr>
              <a:t>в цифровую форму. Каждый пиксел </a:t>
            </a:r>
            <a:r>
              <a:rPr lang="ru-RU" dirty="0" smtClean="0">
                <a:latin typeface="NewtonC"/>
              </a:rPr>
              <a:t>характеризуется интенсивностью </a:t>
            </a:r>
            <a:r>
              <a:rPr lang="ru-RU" dirty="0">
                <a:latin typeface="NewtonC"/>
              </a:rPr>
              <a:t>(яркостью), которая представляется числом.</a:t>
            </a:r>
          </a:p>
          <a:p>
            <a:r>
              <a:rPr lang="ru-RU" dirty="0">
                <a:latin typeface="NewtonC"/>
              </a:rPr>
              <a:t>Обычно используют однобайтовые (8-битовые) числа, </a:t>
            </a:r>
            <a:r>
              <a:rPr lang="ru-RU" dirty="0" smtClean="0">
                <a:latin typeface="NewtonC"/>
              </a:rPr>
              <a:t>дающие числовые </a:t>
            </a:r>
            <a:r>
              <a:rPr lang="ru-RU" dirty="0">
                <a:latin typeface="NewtonC"/>
              </a:rPr>
              <a:t>значения от 0 до 255, реже — 10 битовые (1024 значения).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3089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0EF6100A922A141BDC4428F72AEC990" ma:contentTypeVersion="2" ma:contentTypeDescription="Создание документа." ma:contentTypeScope="" ma:versionID="6a8061c80811e6aabf04a54a7eaf3525">
  <xsd:schema xmlns:xsd="http://www.w3.org/2001/XMLSchema" xmlns:xs="http://www.w3.org/2001/XMLSchema" xmlns:p="http://schemas.microsoft.com/office/2006/metadata/properties" xmlns:ns2="18852f9a-cc3c-4aeb-8b15-96e5ffda0fe4" targetNamespace="http://schemas.microsoft.com/office/2006/metadata/properties" ma:root="true" ma:fieldsID="4fb284098a3be6fba72aceb51ee732f0" ns2:_="">
    <xsd:import namespace="18852f9a-cc3c-4aeb-8b15-96e5ffda0f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52f9a-cc3c-4aeb-8b15-96e5ffda0f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363157-327D-4D7F-AC50-75293BC3E201}"/>
</file>

<file path=customXml/itemProps2.xml><?xml version="1.0" encoding="utf-8"?>
<ds:datastoreItem xmlns:ds="http://schemas.openxmlformats.org/officeDocument/2006/customXml" ds:itemID="{1510D959-E350-45C7-B76D-16ECE419581E}"/>
</file>

<file path=customXml/itemProps3.xml><?xml version="1.0" encoding="utf-8"?>
<ds:datastoreItem xmlns:ds="http://schemas.openxmlformats.org/officeDocument/2006/customXml" ds:itemID="{70883096-5338-4C41-B18C-D988BDA1B10C}"/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1858</TotalTime>
  <Words>529</Words>
  <Application>Microsoft Office PowerPoint</Application>
  <PresentationFormat>Экран (4:3)</PresentationFormat>
  <Paragraphs>35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Impact</vt:lpstr>
      <vt:lpstr>NewtonC</vt:lpstr>
      <vt:lpstr>NewtonC-Bold</vt:lpstr>
      <vt:lpstr>Times New Roman</vt:lpstr>
      <vt:lpstr>TimesNewRoman</vt:lpstr>
      <vt:lpstr>NewsPrint</vt:lpstr>
      <vt:lpstr> СИСТЕМЫ ТЕХНИЧЕСКОГО ЗРЕНИЯ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системы роботов</dc:title>
  <dc:creator>ДОМ</dc:creator>
  <cp:lastModifiedBy>Пользователь</cp:lastModifiedBy>
  <cp:revision>81</cp:revision>
  <cp:lastPrinted>2018-10-16T11:12:53Z</cp:lastPrinted>
  <dcterms:created xsi:type="dcterms:W3CDTF">2017-11-15T07:02:51Z</dcterms:created>
  <dcterms:modified xsi:type="dcterms:W3CDTF">2018-11-20T08:54:21Z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0x01010040EF6100A922A141BDC4428F72AEC990</vt:lpwstr>
  </property>
</Properties>
</file>